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66" r:id="rId5"/>
    <p:sldId id="259" r:id="rId6"/>
    <p:sldId id="260" r:id="rId7"/>
    <p:sldId id="261" r:id="rId8"/>
    <p:sldId id="262" r:id="rId9"/>
    <p:sldId id="263" r:id="rId10"/>
    <p:sldId id="264" r:id="rId11"/>
    <p:sldId id="265" r:id="rId12"/>
    <p:sldId id="267"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6E2C349-8E14-42A3-8D95-95D9E1192229}" type="datetimeFigureOut">
              <a:rPr lang="en-US" smtClean="0"/>
              <a:pPr/>
              <a:t>1/2/2014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3D0D560-D2D5-41CA-B0BB-F0800369321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0B4EFBB-6959-4D4D-A222-5398E0771CF7}" type="datetimeFigureOut">
              <a:rPr lang="en-US" smtClean="0"/>
              <a:pPr/>
              <a:t>1/2/2014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F6FD778-4819-4445-9B67-4D7E2D70345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David_Warner_(actor)" TargetMode="External"/><Relationship Id="rId3" Type="http://schemas.openxmlformats.org/officeDocument/2006/relationships/hyperlink" Target="http://en.wikipedia.org/wiki/United_States_Air_Force" TargetMode="External"/><Relationship Id="rId7" Type="http://schemas.openxmlformats.org/officeDocument/2006/relationships/hyperlink" Target="http://en.wikipedia.org/wiki/Estella_Warren"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en.wikipedia.org/wiki/Helena_Bonham_Carter" TargetMode="External"/><Relationship Id="rId5" Type="http://schemas.openxmlformats.org/officeDocument/2006/relationships/hyperlink" Target="http://en.wikipedia.org/wiki/Simian" TargetMode="External"/><Relationship Id="rId10" Type="http://schemas.openxmlformats.org/officeDocument/2006/relationships/hyperlink" Target="http://en.wikipedia.org/wiki/Michael_Clarke_Duncan" TargetMode="External"/><Relationship Id="rId4" Type="http://schemas.openxmlformats.org/officeDocument/2006/relationships/hyperlink" Target="http://en.wikipedia.org/wiki/Mark_Wahlberg" TargetMode="External"/><Relationship Id="rId9" Type="http://schemas.openxmlformats.org/officeDocument/2006/relationships/hyperlink" Target="http://en.wikipedia.org/wiki/Tim_Roth"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a:t>
            </a:r>
            <a:r>
              <a:rPr lang="en-US" baseline="0" dirty="0" smtClean="0"/>
              <a:t> them to define what a worldview is. Give a couple of minutes for them to define it.  </a:t>
            </a:r>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Worldview</a:t>
            </a:r>
            <a:r>
              <a:rPr lang="en-US" baseline="0" dirty="0" smtClean="0"/>
              <a:t> (Atheism) – I create my own morality rather than God. I value self so I can survive and others to make the world a more habitable place. My priority is to enjoy this life as much as possible because I will die and cease to exist. Try to get the most out of each day. I may decide to help out others and be self-sacrificial, but only for the purpose of man, not for God. When I make these decisions, I put them into practice. </a:t>
            </a:r>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6FD778-4819-4445-9B67-4D7E2D70345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Sermon on the mount.</a:t>
            </a:r>
            <a:r>
              <a:rPr lang="en-US" baseline="0" dirty="0" smtClean="0"/>
              <a:t> Jesus is the God of the universe. In the middle is the </a:t>
            </a:r>
            <a:r>
              <a:rPr lang="en-US" baseline="0" dirty="0" err="1" smtClean="0"/>
              <a:t>Kaaba</a:t>
            </a:r>
            <a:r>
              <a:rPr lang="en-US" baseline="0" dirty="0" smtClean="0"/>
              <a:t> in Mecca. Muslims from all </a:t>
            </a:r>
            <a:r>
              <a:rPr lang="en-US" baseline="0" dirty="0" err="1" smtClean="0"/>
              <a:t>aronud</a:t>
            </a:r>
            <a:r>
              <a:rPr lang="en-US" baseline="0" dirty="0" smtClean="0"/>
              <a:t> the world gather to pray in unity there. They believe it was built by Abraham and the first house that was built for humanity to worship Allah. </a:t>
            </a:r>
            <a:r>
              <a:rPr lang="en-US" dirty="0" smtClean="0"/>
              <a:t>Sikh to the right. Four open doors to the golden temple, which signifies that they are open to all religions. They do,</a:t>
            </a:r>
            <a:r>
              <a:rPr lang="en-US" baseline="0" dirty="0" smtClean="0"/>
              <a:t> however, believe in one God that is supreme over all. </a:t>
            </a:r>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Top right: Thomas Pain,</a:t>
            </a:r>
            <a:r>
              <a:rPr lang="en-US" baseline="0" dirty="0" smtClean="0"/>
              <a:t> wrote the book the Age of Reason, significant influence for Americanism and Deism in the United States. Bottom left hand corner is Benjamin Franklin. Was raised by Puritan parents, denied the deity of Jesus and Christianity as the only way, wrote his own beliefs about God but still realized this world was intelligently designed. Thomas Jefferson, a Deist, is known for the Jefferson Bible. He would cut out any scripture references that had miracles or healings. </a:t>
            </a:r>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6FD778-4819-4445-9B67-4D7E2D70345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rtl="0"/>
            <a:r>
              <a:rPr lang="en-US" dirty="0" smtClean="0"/>
              <a:t>The </a:t>
            </a:r>
            <a:r>
              <a:rPr lang="en-US" i="1" dirty="0" smtClean="0"/>
              <a:t>Oberon</a:t>
            </a:r>
            <a:r>
              <a:rPr lang="en-US" dirty="0" smtClean="0"/>
              <a:t>'s log reveals that the apes on board, led by </a:t>
            </a:r>
            <a:r>
              <a:rPr lang="en-US" dirty="0" err="1" smtClean="0"/>
              <a:t>Semos</a:t>
            </a:r>
            <a:r>
              <a:rPr lang="en-US" dirty="0" smtClean="0"/>
              <a:t>, organized a mutiny and took control of the vessel after it crashed. The human and ape survivors of the struggle left the ship and their descendants are the people Leo has encountered since landing. In the present, a battle ensues between the humans and the apes. A familiar vehicle descends from the sky and is identified immediately by Leo as the pod piloted by Pericles, the chimp astronaut. In 2029, aboard the </a:t>
            </a:r>
            <a:r>
              <a:rPr lang="en-US" dirty="0" smtClean="0">
                <a:hlinkClick r:id="rId3" tooltip="United States Air Force"/>
              </a:rPr>
              <a:t>United States Air Force</a:t>
            </a:r>
            <a:r>
              <a:rPr lang="en-US" dirty="0" smtClean="0"/>
              <a:t> space station </a:t>
            </a:r>
            <a:r>
              <a:rPr lang="en-US" i="1" dirty="0" smtClean="0"/>
              <a:t>Oberon</a:t>
            </a:r>
            <a:r>
              <a:rPr lang="en-US" dirty="0" smtClean="0"/>
              <a:t>, Leo Davidson (</a:t>
            </a:r>
            <a:r>
              <a:rPr lang="en-US" dirty="0" smtClean="0">
                <a:hlinkClick r:id="rId4" tooltip="Mark Wahlberg"/>
              </a:rPr>
              <a:t>Mark </a:t>
            </a:r>
            <a:r>
              <a:rPr lang="en-US" dirty="0" err="1" smtClean="0">
                <a:hlinkClick r:id="rId4" tooltip="Mark Wahlberg"/>
              </a:rPr>
              <a:t>Wahlberg</a:t>
            </a:r>
            <a:r>
              <a:rPr lang="en-US" dirty="0" smtClean="0"/>
              <a:t>) works closely with primates who are trained for space missions. His favorite </a:t>
            </a:r>
            <a:r>
              <a:rPr lang="en-US" dirty="0" smtClean="0">
                <a:hlinkClick r:id="rId5" tooltip="Simian"/>
              </a:rPr>
              <a:t>simian</a:t>
            </a:r>
            <a:r>
              <a:rPr lang="en-US" dirty="0" smtClean="0"/>
              <a:t> co-worker is a chimpanzee named Pericles. With a deadly electromagnetic storm approaching the station, a small space pod piloted by Pericles is used to probe the storm. Pericles's pod heads into the storm and disappears. Against his commanding officer's orders, Leo takes a second pod and goes in pursuit of Pericles. Entering the storm, Leo loses contact with the </a:t>
            </a:r>
            <a:r>
              <a:rPr lang="en-US" i="1" dirty="0" smtClean="0"/>
              <a:t>Oberon</a:t>
            </a:r>
            <a:r>
              <a:rPr lang="en-US" dirty="0" smtClean="0"/>
              <a:t> and crashes on a planet called </a:t>
            </a:r>
            <a:r>
              <a:rPr lang="en-US" dirty="0" err="1" smtClean="0"/>
              <a:t>Ashlar</a:t>
            </a:r>
            <a:r>
              <a:rPr lang="en-US" dirty="0" smtClean="0"/>
              <a:t> in the year 5021. He discovers that the world is ruled by humanoid apes who can speak human language and treat human beings as slaves.</a:t>
            </a:r>
          </a:p>
          <a:p>
            <a:pPr rtl="0"/>
            <a:r>
              <a:rPr lang="en-US" dirty="0" smtClean="0"/>
              <a:t>Leo comes across a female chimpanzee named Ari (</a:t>
            </a:r>
            <a:r>
              <a:rPr lang="en-US" dirty="0" smtClean="0">
                <a:hlinkClick r:id="rId6" tooltip="Helena Bonham Carter"/>
              </a:rPr>
              <a:t>Helena Bonham Carter</a:t>
            </a:r>
            <a:r>
              <a:rPr lang="en-US" dirty="0" smtClean="0"/>
              <a:t>), who protests the awful treatment humans receive. Ari decides to buy Leo and a female slave named </a:t>
            </a:r>
            <a:r>
              <a:rPr lang="en-US" dirty="0" err="1" smtClean="0"/>
              <a:t>Daena</a:t>
            </a:r>
            <a:r>
              <a:rPr lang="en-US" dirty="0" smtClean="0"/>
              <a:t> (</a:t>
            </a:r>
            <a:r>
              <a:rPr lang="en-US" dirty="0" smtClean="0">
                <a:hlinkClick r:id="rId7" tooltip="Estella Warren"/>
              </a:rPr>
              <a:t>Estella Warren</a:t>
            </a:r>
            <a:r>
              <a:rPr lang="en-US" dirty="0" smtClean="0"/>
              <a:t>) to have them work as servants in the house of her father, Senator </a:t>
            </a:r>
            <a:r>
              <a:rPr lang="en-US" dirty="0" err="1" smtClean="0"/>
              <a:t>Sandar</a:t>
            </a:r>
            <a:r>
              <a:rPr lang="en-US" dirty="0" smtClean="0"/>
              <a:t> (</a:t>
            </a:r>
            <a:r>
              <a:rPr lang="en-US" dirty="0" smtClean="0">
                <a:hlinkClick r:id="rId8" tooltip="David Warner (actor)"/>
              </a:rPr>
              <a:t>David Warner</a:t>
            </a:r>
            <a:r>
              <a:rPr lang="en-US" dirty="0" smtClean="0"/>
              <a:t>). Leo escapes his cage and frees other humans. Ari sees them, but Leo manages to convince Ari to join a human rebellion against the apes. General </a:t>
            </a:r>
            <a:r>
              <a:rPr lang="en-US" dirty="0" err="1" smtClean="0"/>
              <a:t>Thade</a:t>
            </a:r>
            <a:r>
              <a:rPr lang="en-US" dirty="0" smtClean="0"/>
              <a:t> (</a:t>
            </a:r>
            <a:r>
              <a:rPr lang="en-US" dirty="0" smtClean="0">
                <a:hlinkClick r:id="rId9" tooltip="Tim Roth"/>
              </a:rPr>
              <a:t>Tim Roth</a:t>
            </a:r>
            <a:r>
              <a:rPr lang="en-US" dirty="0" smtClean="0"/>
              <a:t>) and Colonel Attar (</a:t>
            </a:r>
            <a:r>
              <a:rPr lang="en-US" dirty="0" smtClean="0">
                <a:hlinkClick r:id="rId10" tooltip="Michael Clarke Duncan"/>
              </a:rPr>
              <a:t>Michael Clarke Duncan</a:t>
            </a:r>
            <a:r>
              <a:rPr lang="en-US" dirty="0" smtClean="0"/>
              <a:t>) march ape warriors in pursuit of the humans. Leo discovers </a:t>
            </a:r>
            <a:r>
              <a:rPr lang="en-US" dirty="0" err="1" smtClean="0"/>
              <a:t>Calima</a:t>
            </a:r>
            <a:r>
              <a:rPr lang="en-US" dirty="0" smtClean="0"/>
              <a:t> (the temple of "</a:t>
            </a:r>
            <a:r>
              <a:rPr lang="en-US" dirty="0" err="1" smtClean="0"/>
              <a:t>Semos</a:t>
            </a:r>
            <a:r>
              <a:rPr lang="en-US" dirty="0" smtClean="0"/>
              <a:t>"), a forbidden, but holy, site for the apes.</a:t>
            </a:r>
          </a:p>
          <a:p>
            <a:pPr rtl="0"/>
            <a:r>
              <a:rPr lang="en-US" dirty="0" err="1" smtClean="0"/>
              <a:t>Calima</a:t>
            </a:r>
            <a:r>
              <a:rPr lang="en-US" dirty="0" smtClean="0"/>
              <a:t> turns out to be the remains of the </a:t>
            </a:r>
            <a:r>
              <a:rPr lang="en-US" i="1" dirty="0" smtClean="0"/>
              <a:t>Oberon</a:t>
            </a:r>
            <a:r>
              <a:rPr lang="en-US" dirty="0" smtClean="0"/>
              <a:t>, Leo's space station, which has crashed on the planet's surface and looks ancient (the name </a:t>
            </a:r>
            <a:r>
              <a:rPr lang="en-US" dirty="0" err="1" smtClean="0"/>
              <a:t>Calima</a:t>
            </a:r>
            <a:r>
              <a:rPr lang="en-US" dirty="0" smtClean="0"/>
              <a:t> coming from the sign "</a:t>
            </a:r>
            <a:r>
              <a:rPr lang="en-US" b="1" dirty="0" err="1" smtClean="0"/>
              <a:t>CA</a:t>
            </a:r>
            <a:r>
              <a:rPr lang="en-US" dirty="0" err="1" smtClean="0"/>
              <a:t>ution</a:t>
            </a:r>
            <a:r>
              <a:rPr lang="en-US" dirty="0" smtClean="0"/>
              <a:t> </a:t>
            </a:r>
            <a:r>
              <a:rPr lang="en-US" b="1" dirty="0" err="1" smtClean="0"/>
              <a:t>LI</a:t>
            </a:r>
            <a:r>
              <a:rPr lang="en-US" dirty="0" err="1" smtClean="0"/>
              <a:t>ve</a:t>
            </a:r>
            <a:r>
              <a:rPr lang="en-US" dirty="0" smtClean="0"/>
              <a:t> </a:t>
            </a:r>
            <a:r>
              <a:rPr lang="en-US" dirty="0" err="1" smtClean="0"/>
              <a:t>ani</a:t>
            </a:r>
            <a:r>
              <a:rPr lang="en-US" b="1" dirty="0" err="1" smtClean="0"/>
              <a:t>MA</a:t>
            </a:r>
            <a:r>
              <a:rPr lang="en-US" dirty="0" err="1" smtClean="0"/>
              <a:t>ls</a:t>
            </a:r>
            <a:r>
              <a:rPr lang="en-US" dirty="0" smtClean="0"/>
              <a:t>", the relevant letters being the only ones not covered in dust). According to the computer logs, the station has been there for thousands of years. Leo deduces that when he entered the vortex he was pushed forward in time, while the </a:t>
            </a:r>
            <a:r>
              <a:rPr lang="en-US" i="1" dirty="0" smtClean="0"/>
              <a:t>Oberon</a:t>
            </a:r>
            <a:r>
              <a:rPr lang="en-US" dirty="0" smtClean="0"/>
              <a:t>, searching after him, was not, crashing on the planet long before he did.</a:t>
            </a:r>
          </a:p>
          <a:p>
            <a:r>
              <a:rPr lang="en-US" dirty="0" smtClean="0"/>
              <a:t>Pericles was pushed forward in time as Leo was, and had just now found his way to the planet. When Pericles lands, the apes interpret his landing as the return arrival of </a:t>
            </a:r>
            <a:r>
              <a:rPr lang="en-US" dirty="0" err="1" smtClean="0"/>
              <a:t>Semos</a:t>
            </a:r>
            <a:r>
              <a:rPr lang="en-US" dirty="0" smtClean="0"/>
              <a:t>, the first ape, who is their god. They bow, and hostilities between humans and apes disappear</a:t>
            </a:r>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6FD778-4819-4445-9B67-4D7E2D70345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left is called the</a:t>
            </a:r>
            <a:r>
              <a:rPr lang="en-US" baseline="0" dirty="0" smtClean="0"/>
              <a:t> Rama family. It is the ideal self of everything: The ideal priest, the ideal god, the ideal wife, the ideal life, etc. The purpose is to find the ideal so you can interpret everything. To the right is the Shiva, which is famous for Yoga and Meditation. The goal is to attain permanent peace by emptying yourself of everything. </a:t>
            </a:r>
            <a:r>
              <a:rPr lang="en-US" i="1" baseline="0" dirty="0" smtClean="0"/>
              <a:t>How does this differentiate from </a:t>
            </a:r>
            <a:r>
              <a:rPr lang="en-US" i="1" baseline="0" smtClean="0"/>
              <a:t>Christian meditation? </a:t>
            </a:r>
            <a:endParaRPr lang="en-US"/>
          </a:p>
        </p:txBody>
      </p:sp>
      <p:sp>
        <p:nvSpPr>
          <p:cNvPr id="4" name="Slide Number Placeholder 3"/>
          <p:cNvSpPr>
            <a:spLocks noGrp="1"/>
          </p:cNvSpPr>
          <p:nvPr>
            <p:ph type="sldNum" sz="quarter" idx="10"/>
          </p:nvPr>
        </p:nvSpPr>
        <p:spPr/>
        <p:txBody>
          <a:bodyPr/>
          <a:lstStyle/>
          <a:p>
            <a:fld id="{1F6FD778-4819-4445-9B67-4D7E2D70345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6FD778-4819-4445-9B67-4D7E2D70345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6FD778-4819-4445-9B67-4D7E2D70345D}"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85A2E4-AFC8-45A1-8E41-8378793131A0}"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5A2E4-AFC8-45A1-8E41-8378793131A0}"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5A2E4-AFC8-45A1-8E41-8378793131A0}"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85A2E4-AFC8-45A1-8E41-8378793131A0}"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85A2E4-AFC8-45A1-8E41-8378793131A0}" type="datetimeFigureOut">
              <a:rPr lang="en-US" smtClean="0"/>
              <a:pPr/>
              <a:t>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85A2E4-AFC8-45A1-8E41-8378793131A0}" type="datetimeFigureOut">
              <a:rPr lang="en-US" smtClean="0"/>
              <a:pPr/>
              <a:t>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5A2E4-AFC8-45A1-8E41-8378793131A0}" type="datetimeFigureOut">
              <a:rPr lang="en-US" smtClean="0"/>
              <a:pPr/>
              <a:t>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5A2E4-AFC8-45A1-8E41-8378793131A0}"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5A2E4-AFC8-45A1-8E41-8378793131A0}"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5A2E4-AFC8-45A1-8E41-8378793131A0}"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5A2E4-AFC8-45A1-8E41-8378793131A0}"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180E1-A4A4-400E-A933-8FCE1F71DE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85A2E4-AFC8-45A1-8E41-8378793131A0}" type="datetimeFigureOut">
              <a:rPr lang="en-US" smtClean="0"/>
              <a:pPr/>
              <a:t>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180E1-A4A4-400E-A933-8FCE1F71DE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upload.wikimedia.org/wikipedia/commons/9/96/Bloch-SermonOnTheMount.jpg" TargetMode="External"/><Relationship Id="rId7" Type="http://schemas.openxmlformats.org/officeDocument/2006/relationships/hyperlink" Target="http://upload.wikimedia.org/wikipedia/commons/c/c4/Sikh.man.at.the.Golden.Temple.jp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upload.wikimedia.org/wikipedia/commons/1/10/Kaaba_at_night.jpg"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upload.wikimedia.org/wikipedia/commons/2/2d/Thomas_Paine.jpg" TargetMode="External"/><Relationship Id="rId7" Type="http://schemas.openxmlformats.org/officeDocument/2006/relationships/hyperlink" Target="http://upload.wikimedia.org/wikipedia/commons/4/41/Benjamin_Franklin_statue_at_National_Portrait_Gallery_IMG_4374.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upload.wikimedia.org/wikipedia/commons/6/62/Reproduction-of-the-1805-Rembrandt-Peale-painting-of-Thomas-Jefferson-New-York-Historical-Society_1.jpg" TargetMode="External"/><Relationship Id="rId10" Type="http://schemas.openxmlformats.org/officeDocument/2006/relationships/image" Target="../media/image9.jpeg"/><Relationship Id="rId4" Type="http://schemas.openxmlformats.org/officeDocument/2006/relationships/image" Target="../media/image6.jpeg"/><Relationship Id="rId9" Type="http://schemas.openxmlformats.org/officeDocument/2006/relationships/hyperlink" Target="http://upload.wikimedia.org/wikipedia/commons/3/33/BwcOmega911a.jpg"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upload.wikimedia.org/wikipedia/commons/6/6f/CMB_Timeline300_no_WMAP.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upload.wikimedia.org/wikipedia/commons/4/49/Ape_skeletons.png" TargetMode="Externa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File:Planet_of_the_Apes_(2001)_poster.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upload.wikimedia.org/wikipedia/en/b/b6/The_Golden_Compass.jpg" TargetMode="Externa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hyperlink" Target="http://upload.wikimedia.org/wikipedia/commons/4/4e/Panth%C3%A9isme.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upload.wikimedia.org/wikipedia/commons/f/f5/Einstein_1921_portrait2.jpg"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a/a3/Ravivarmapress_Rama_family.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upload.wikimedia.org/wikipedia/commons/0/01/Shiva_Bangalore_.jpg" TargetMode="Externa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7/7c/Yin_and_Yang.sv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hyperlink" Target="http://upload.wikimedia.org/wikipedia/commons/8/83/Dai_Temple_(1489).JPG"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en/0/0a/Robert_Rauschenberg's_untitled_'combine',_1963.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upload.wikimedia.org/wikipedia/en/5/53/Blade_Runner_poster.jpg" TargetMode="Externa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upload.wikimedia.org/wikipedia/commons/1/1c/MOMA_chairs_2.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85800"/>
            <a:ext cx="7772400" cy="1470025"/>
          </a:xfrm>
        </p:spPr>
        <p:txBody>
          <a:bodyPr>
            <a:normAutofit/>
          </a:bodyPr>
          <a:lstStyle/>
          <a:p>
            <a:r>
              <a:rPr lang="en-US" sz="6000" dirty="0" smtClean="0"/>
              <a:t>What is a Worldview?  </a:t>
            </a:r>
            <a:endParaRPr lang="en-US" sz="6000" dirty="0"/>
          </a:p>
        </p:txBody>
      </p:sp>
      <p:sp>
        <p:nvSpPr>
          <p:cNvPr id="3" name="Subtitle 2"/>
          <p:cNvSpPr>
            <a:spLocks noGrp="1"/>
          </p:cNvSpPr>
          <p:nvPr>
            <p:ph type="subTitle" idx="1"/>
          </p:nvPr>
        </p:nvSpPr>
        <p:spPr/>
        <p:txBody>
          <a:bodyPr/>
          <a:lstStyle/>
          <a:p>
            <a:endParaRPr lang="en-US"/>
          </a:p>
        </p:txBody>
      </p:sp>
      <p:pic>
        <p:nvPicPr>
          <p:cNvPr id="1026" name="Picture 2" descr="C:\Users\cdamitz\AppData\Local\Microsoft\Windows\Temporary Internet Files\Content.IE5\9P86X9YP\MP900449113[1].jpg"/>
          <p:cNvPicPr>
            <a:picLocks noChangeAspect="1" noChangeArrowheads="1"/>
          </p:cNvPicPr>
          <p:nvPr/>
        </p:nvPicPr>
        <p:blipFill>
          <a:blip r:embed="rId3" cstate="print"/>
          <a:srcRect/>
          <a:stretch>
            <a:fillRect/>
          </a:stretch>
        </p:blipFill>
        <p:spPr bwMode="auto">
          <a:xfrm>
            <a:off x="1219200" y="2057400"/>
            <a:ext cx="6705600" cy="41947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Worldview Defined</a:t>
            </a:r>
            <a:endParaRPr lang="en-US"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buNone/>
            </a:pPr>
            <a:r>
              <a:rPr lang="en-US" sz="3800" b="1" dirty="0" smtClean="0"/>
              <a:t>	A worldview is a “particular philosophy of life or conception of the world. It’s the way one perceives the reality they live in.”</a:t>
            </a:r>
          </a:p>
          <a:p>
            <a:endParaRPr lang="en-US" dirty="0" smtClean="0"/>
          </a:p>
          <a:p>
            <a:pPr>
              <a:buNone/>
            </a:pPr>
            <a:r>
              <a:rPr lang="en-US" dirty="0" smtClean="0">
                <a:solidFill>
                  <a:srgbClr val="FF0000"/>
                </a:solidFill>
                <a:sym typeface="Wingdings" pitchFamily="2" charset="2"/>
              </a:rPr>
              <a:t>Worldview</a:t>
            </a:r>
            <a:r>
              <a:rPr lang="en-US" dirty="0" smtClean="0">
                <a:sym typeface="Wingdings" pitchFamily="2" charset="2"/>
              </a:rPr>
              <a:t>  Perspective</a:t>
            </a:r>
          </a:p>
          <a:p>
            <a:pPr>
              <a:buNone/>
            </a:pPr>
            <a:r>
              <a:rPr lang="en-US" dirty="0" smtClean="0">
                <a:sym typeface="Wingdings" pitchFamily="2" charset="2"/>
              </a:rPr>
              <a:t>Values  Priorities </a:t>
            </a:r>
          </a:p>
          <a:p>
            <a:pPr>
              <a:buNone/>
            </a:pPr>
            <a:r>
              <a:rPr lang="en-US" dirty="0" smtClean="0"/>
              <a:t>Decisions </a:t>
            </a:r>
            <a:r>
              <a:rPr lang="en-US" dirty="0" smtClean="0">
                <a:sym typeface="Wingdings" pitchFamily="2" charset="2"/>
              </a:rPr>
              <a:t> Practices</a:t>
            </a:r>
          </a:p>
          <a:p>
            <a:pPr>
              <a:buNone/>
            </a:pPr>
            <a:endParaRPr lang="en-US" dirty="0" smtClean="0">
              <a:sym typeface="Wingdings" pitchFamily="2" charset="2"/>
            </a:endParaRPr>
          </a:p>
          <a:p>
            <a:pPr>
              <a:buNone/>
            </a:pPr>
            <a:r>
              <a:rPr lang="en-US" i="1" dirty="0" smtClean="0">
                <a:sym typeface="Wingdings" pitchFamily="2" charset="2"/>
              </a:rPr>
              <a:t>(a). Does everyone have a worldview? </a:t>
            </a:r>
          </a:p>
          <a:p>
            <a:pPr>
              <a:buNone/>
            </a:pPr>
            <a:r>
              <a:rPr lang="en-US" i="1" dirty="0" smtClean="0">
                <a:sym typeface="Wingdings" pitchFamily="2" charset="2"/>
              </a:rPr>
              <a:t>(b). What are some questions that </a:t>
            </a:r>
          </a:p>
          <a:p>
            <a:pPr>
              <a:buNone/>
            </a:pPr>
            <a:r>
              <a:rPr lang="en-US" i="1" dirty="0">
                <a:sym typeface="Wingdings" pitchFamily="2" charset="2"/>
              </a:rPr>
              <a:t>a</a:t>
            </a:r>
            <a:r>
              <a:rPr lang="en-US" i="1" dirty="0" smtClean="0">
                <a:sym typeface="Wingdings" pitchFamily="2" charset="2"/>
              </a:rPr>
              <a:t> worldview might attempt to answer? </a:t>
            </a:r>
          </a:p>
          <a:p>
            <a:pPr>
              <a:buNone/>
            </a:pPr>
            <a:endParaRPr lang="en-US" dirty="0"/>
          </a:p>
          <a:p>
            <a:endParaRPr lang="en-US" dirty="0" smtClean="0"/>
          </a:p>
          <a:p>
            <a:endParaRPr lang="en-US" dirty="0"/>
          </a:p>
        </p:txBody>
      </p:sp>
      <p:pic>
        <p:nvPicPr>
          <p:cNvPr id="2051" name="Picture 3" descr="C:\Users\cdamitz\AppData\Local\Microsoft\Windows\Temporary Internet Files\Content.IE5\AWQLC8J2\MC910217581[1].wmf"/>
          <p:cNvPicPr>
            <a:picLocks noChangeAspect="1" noChangeArrowheads="1"/>
          </p:cNvPicPr>
          <p:nvPr/>
        </p:nvPicPr>
        <p:blipFill>
          <a:blip r:embed="rId3" cstate="print"/>
          <a:srcRect/>
          <a:stretch>
            <a:fillRect/>
          </a:stretch>
        </p:blipFill>
        <p:spPr bwMode="auto">
          <a:xfrm>
            <a:off x="6172200" y="2667000"/>
            <a:ext cx="2286000" cy="284018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FF0000"/>
                </a:solidFill>
              </a:rPr>
              <a:t>A Worldview asks the Question</a:t>
            </a:r>
            <a:endParaRPr lang="en-US" u="sng" dirty="0">
              <a:solidFill>
                <a:srgbClr val="FF0000"/>
              </a:solidFill>
            </a:endParaRPr>
          </a:p>
        </p:txBody>
      </p:sp>
      <p:sp>
        <p:nvSpPr>
          <p:cNvPr id="3" name="Content Placeholder 2"/>
          <p:cNvSpPr>
            <a:spLocks noGrp="1"/>
          </p:cNvSpPr>
          <p:nvPr>
            <p:ph idx="1"/>
          </p:nvPr>
        </p:nvSpPr>
        <p:spPr>
          <a:xfrm>
            <a:off x="457200" y="1219200"/>
            <a:ext cx="8458200" cy="5257800"/>
          </a:xfrm>
        </p:spPr>
        <p:txBody>
          <a:bodyPr>
            <a:normAutofit fontScale="92500" lnSpcReduction="10000"/>
          </a:bodyPr>
          <a:lstStyle/>
          <a:p>
            <a:r>
              <a:rPr lang="en-US" sz="4000" b="1" dirty="0" smtClean="0"/>
              <a:t>What is reality? </a:t>
            </a:r>
            <a:r>
              <a:rPr lang="en-US" sz="2400" b="1" dirty="0" smtClean="0"/>
              <a:t>(God, universe, force)</a:t>
            </a:r>
          </a:p>
          <a:p>
            <a:r>
              <a:rPr lang="en-US" sz="4000" b="1" dirty="0" smtClean="0"/>
              <a:t>What is the nature of existence? </a:t>
            </a:r>
            <a:r>
              <a:rPr lang="en-US" sz="2400" b="1" dirty="0" smtClean="0"/>
              <a:t>(designed, chaotic, material, spiritual, both)</a:t>
            </a:r>
            <a:endParaRPr lang="en-US" sz="4000" b="1" dirty="0" smtClean="0"/>
          </a:p>
          <a:p>
            <a:r>
              <a:rPr lang="en-US" sz="4000" b="1" dirty="0" smtClean="0"/>
              <a:t>What is a human? </a:t>
            </a:r>
            <a:r>
              <a:rPr lang="en-US" sz="2400" b="1" dirty="0" smtClean="0"/>
              <a:t>(complex machine, evolved ape, free being, image of God, social being). </a:t>
            </a:r>
            <a:endParaRPr lang="en-US" sz="4000" b="1" dirty="0" smtClean="0"/>
          </a:p>
          <a:p>
            <a:r>
              <a:rPr lang="en-US" sz="4000" b="1" dirty="0" smtClean="0"/>
              <a:t>What happens at death? </a:t>
            </a:r>
            <a:r>
              <a:rPr lang="en-US" sz="2400" b="1" dirty="0" smtClean="0"/>
              <a:t>(extinction, reincarnation, heaven or hell). </a:t>
            </a:r>
            <a:endParaRPr lang="en-US" sz="4000" b="1" dirty="0" smtClean="0"/>
          </a:p>
          <a:p>
            <a:r>
              <a:rPr lang="en-US" sz="4000" b="1" dirty="0" smtClean="0"/>
              <a:t>What is right and wrong? </a:t>
            </a:r>
            <a:r>
              <a:rPr lang="en-US" sz="2400" b="1" dirty="0" smtClean="0"/>
              <a:t>(human choice, what feels good, survival). </a:t>
            </a:r>
            <a:endParaRPr lang="en-US" sz="4000" b="1" dirty="0" smtClean="0"/>
          </a:p>
          <a:p>
            <a:r>
              <a:rPr lang="en-US" sz="4000" b="1" dirty="0" smtClean="0"/>
              <a:t>What is the purpose of existence? </a:t>
            </a:r>
            <a:r>
              <a:rPr lang="en-US" sz="2400" b="1" dirty="0" smtClean="0"/>
              <a:t>(survival, success, prepare for life to come). </a:t>
            </a:r>
            <a:endParaRPr lang="en-US" sz="4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fontScale="90000"/>
          </a:bodyPr>
          <a:lstStyle/>
          <a:p>
            <a:r>
              <a:rPr lang="en-US" dirty="0" smtClean="0"/>
              <a:t>Worldview of </a:t>
            </a:r>
            <a:r>
              <a:rPr lang="en-US" dirty="0" smtClean="0"/>
              <a:t>Theism and Polytheism</a:t>
            </a:r>
            <a:r>
              <a:rPr lang="en-US" dirty="0" smtClean="0"/>
              <a:t>	</a:t>
            </a:r>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smtClean="0"/>
              <a:t>Theism is defined as a belief in a God or gods.</a:t>
            </a:r>
          </a:p>
          <a:p>
            <a:r>
              <a:rPr lang="en-US" dirty="0" smtClean="0"/>
              <a:t>Common monotheistic religions </a:t>
            </a:r>
            <a:r>
              <a:rPr lang="en-US" dirty="0" smtClean="0"/>
              <a:t>include Christianity, Islam, </a:t>
            </a:r>
            <a:r>
              <a:rPr lang="en-US" dirty="0" smtClean="0"/>
              <a:t>Judaism and polytheism include </a:t>
            </a:r>
            <a:r>
              <a:rPr lang="en-US" dirty="0" smtClean="0"/>
              <a:t>Zoroastrianism, Hinduism, Sikhism.   </a:t>
            </a:r>
          </a:p>
          <a:p>
            <a:pPr>
              <a:buNone/>
            </a:pPr>
            <a:endParaRPr lang="en-US" dirty="0"/>
          </a:p>
        </p:txBody>
      </p:sp>
      <p:pic>
        <p:nvPicPr>
          <p:cNvPr id="24578" name="Picture 2" descr="File:Bloch-SermonOnTheMount.jpg">
            <a:hlinkClick r:id="rId3"/>
          </p:cNvPr>
          <p:cNvPicPr>
            <a:picLocks noChangeAspect="1" noChangeArrowheads="1"/>
          </p:cNvPicPr>
          <p:nvPr/>
        </p:nvPicPr>
        <p:blipFill>
          <a:blip r:embed="rId4" cstate="print"/>
          <a:srcRect/>
          <a:stretch>
            <a:fillRect/>
          </a:stretch>
        </p:blipFill>
        <p:spPr bwMode="auto">
          <a:xfrm>
            <a:off x="228600" y="3505200"/>
            <a:ext cx="2209800" cy="3054849"/>
          </a:xfrm>
          <a:prstGeom prst="rect">
            <a:avLst/>
          </a:prstGeom>
          <a:noFill/>
        </p:spPr>
      </p:pic>
      <p:pic>
        <p:nvPicPr>
          <p:cNvPr id="24580" name="Picture 4" descr="File:Kaaba at night.jpg">
            <a:hlinkClick r:id="rId5"/>
          </p:cNvPr>
          <p:cNvPicPr>
            <a:picLocks noChangeAspect="1" noChangeArrowheads="1"/>
          </p:cNvPicPr>
          <p:nvPr/>
        </p:nvPicPr>
        <p:blipFill>
          <a:blip r:embed="rId6" cstate="print"/>
          <a:srcRect/>
          <a:stretch>
            <a:fillRect/>
          </a:stretch>
        </p:blipFill>
        <p:spPr bwMode="auto">
          <a:xfrm>
            <a:off x="2514600" y="3581400"/>
            <a:ext cx="3657600" cy="2971800"/>
          </a:xfrm>
          <a:prstGeom prst="rect">
            <a:avLst/>
          </a:prstGeom>
          <a:noFill/>
        </p:spPr>
      </p:pic>
      <p:pic>
        <p:nvPicPr>
          <p:cNvPr id="24582" name="Picture 6" descr="File:Sikh.man.at.the.Golden.Temple.jpg">
            <a:hlinkClick r:id="rId7"/>
          </p:cNvPr>
          <p:cNvPicPr>
            <a:picLocks noChangeAspect="1" noChangeArrowheads="1"/>
          </p:cNvPicPr>
          <p:nvPr/>
        </p:nvPicPr>
        <p:blipFill>
          <a:blip r:embed="rId8" cstate="print"/>
          <a:srcRect/>
          <a:stretch>
            <a:fillRect/>
          </a:stretch>
        </p:blipFill>
        <p:spPr bwMode="auto">
          <a:xfrm>
            <a:off x="6324600" y="3124200"/>
            <a:ext cx="2514600" cy="3429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a:bodyPr>
          <a:lstStyle/>
          <a:p>
            <a:r>
              <a:rPr lang="en-US" b="1" dirty="0" smtClean="0"/>
              <a:t>Worldview of Deism</a:t>
            </a:r>
            <a:endParaRPr lang="en-US" b="1" dirty="0"/>
          </a:p>
        </p:txBody>
      </p:sp>
      <p:sp>
        <p:nvSpPr>
          <p:cNvPr id="5" name="Content Placeholder 4"/>
          <p:cNvSpPr>
            <a:spLocks noGrp="1"/>
          </p:cNvSpPr>
          <p:nvPr>
            <p:ph idx="1"/>
          </p:nvPr>
        </p:nvSpPr>
        <p:spPr>
          <a:xfrm>
            <a:off x="457200" y="1600201"/>
            <a:ext cx="5105400" cy="2971799"/>
          </a:xfrm>
        </p:spPr>
        <p:txBody>
          <a:bodyPr>
            <a:normAutofit fontScale="70000" lnSpcReduction="20000"/>
          </a:bodyPr>
          <a:lstStyle/>
          <a:p>
            <a:r>
              <a:rPr lang="en-US" dirty="0" smtClean="0"/>
              <a:t>Originated during the </a:t>
            </a:r>
            <a:r>
              <a:rPr lang="en-US" i="1" dirty="0" smtClean="0"/>
              <a:t>Age of Enlightenment </a:t>
            </a:r>
            <a:r>
              <a:rPr lang="en-US" dirty="0" smtClean="0"/>
              <a:t>17</a:t>
            </a:r>
            <a:r>
              <a:rPr lang="en-US" baseline="30000" dirty="0" smtClean="0"/>
              <a:t>th</a:t>
            </a:r>
            <a:r>
              <a:rPr lang="en-US" dirty="0" smtClean="0"/>
              <a:t> century</a:t>
            </a:r>
            <a:r>
              <a:rPr lang="en-US" b="1" dirty="0" smtClean="0"/>
              <a:t>. Why do you think Deism was popular during this time period? </a:t>
            </a:r>
          </a:p>
          <a:p>
            <a:endParaRPr lang="en-US" b="1" dirty="0"/>
          </a:p>
          <a:p>
            <a:r>
              <a:rPr lang="en-US" dirty="0" smtClean="0"/>
              <a:t>Accepted existence of Creator on the basis of </a:t>
            </a:r>
            <a:r>
              <a:rPr lang="en-US" u="sng" dirty="0" smtClean="0"/>
              <a:t>reason</a:t>
            </a:r>
            <a:r>
              <a:rPr lang="en-US" dirty="0" smtClean="0"/>
              <a:t> but rejected supernaturalism such as miracles, prayer, God’s intervention. </a:t>
            </a:r>
          </a:p>
          <a:p>
            <a:endParaRPr lang="en-US" dirty="0"/>
          </a:p>
          <a:p>
            <a:endParaRPr lang="en-US" dirty="0" smtClean="0"/>
          </a:p>
        </p:txBody>
      </p:sp>
      <p:pic>
        <p:nvPicPr>
          <p:cNvPr id="3077" name="Picture 5" descr="File:Thomas Paine.jpg">
            <a:hlinkClick r:id="rId3"/>
          </p:cNvPr>
          <p:cNvPicPr>
            <a:picLocks noChangeAspect="1" noChangeArrowheads="1"/>
          </p:cNvPicPr>
          <p:nvPr/>
        </p:nvPicPr>
        <p:blipFill>
          <a:blip r:embed="rId4" cstate="print"/>
          <a:srcRect/>
          <a:stretch>
            <a:fillRect/>
          </a:stretch>
        </p:blipFill>
        <p:spPr bwMode="auto">
          <a:xfrm>
            <a:off x="5943600" y="1752600"/>
            <a:ext cx="2997073" cy="2286000"/>
          </a:xfrm>
          <a:prstGeom prst="rect">
            <a:avLst/>
          </a:prstGeom>
          <a:noFill/>
        </p:spPr>
      </p:pic>
      <p:pic>
        <p:nvPicPr>
          <p:cNvPr id="4100" name="Picture 4" descr="File:Reproduction-of-the-1805-Rembrandt-Peale-painting-of-Thomas-Jefferson-New-York-Historical-Society 1.jpg">
            <a:hlinkClick r:id="rId5"/>
          </p:cNvPr>
          <p:cNvPicPr>
            <a:picLocks noChangeAspect="1" noChangeArrowheads="1"/>
          </p:cNvPicPr>
          <p:nvPr/>
        </p:nvPicPr>
        <p:blipFill>
          <a:blip r:embed="rId6" cstate="print"/>
          <a:srcRect/>
          <a:stretch>
            <a:fillRect/>
          </a:stretch>
        </p:blipFill>
        <p:spPr bwMode="auto">
          <a:xfrm>
            <a:off x="5943600" y="4038600"/>
            <a:ext cx="3048000" cy="2612246"/>
          </a:xfrm>
          <a:prstGeom prst="rect">
            <a:avLst/>
          </a:prstGeom>
          <a:noFill/>
        </p:spPr>
      </p:pic>
      <p:pic>
        <p:nvPicPr>
          <p:cNvPr id="4102" name="Picture 6" descr="File:Benjamin Franklin statue at National Portrait Gallery IMG 4374.JPG">
            <a:hlinkClick r:id="rId7"/>
          </p:cNvPr>
          <p:cNvPicPr>
            <a:picLocks noChangeAspect="1" noChangeArrowheads="1"/>
          </p:cNvPicPr>
          <p:nvPr/>
        </p:nvPicPr>
        <p:blipFill>
          <a:blip r:embed="rId8" cstate="print"/>
          <a:srcRect/>
          <a:stretch>
            <a:fillRect/>
          </a:stretch>
        </p:blipFill>
        <p:spPr bwMode="auto">
          <a:xfrm>
            <a:off x="3505200" y="4572000"/>
            <a:ext cx="2438400" cy="2057400"/>
          </a:xfrm>
          <a:prstGeom prst="rect">
            <a:avLst/>
          </a:prstGeom>
          <a:noFill/>
        </p:spPr>
      </p:pic>
      <p:pic>
        <p:nvPicPr>
          <p:cNvPr id="4104" name="Picture 8" descr="File:BwcOmega911a.jpg">
            <a:hlinkClick r:id="rId9"/>
          </p:cNvPr>
          <p:cNvPicPr>
            <a:picLocks noChangeAspect="1" noChangeArrowheads="1"/>
          </p:cNvPicPr>
          <p:nvPr/>
        </p:nvPicPr>
        <p:blipFill>
          <a:blip r:embed="rId10" cstate="print"/>
          <a:srcRect/>
          <a:stretch>
            <a:fillRect/>
          </a:stretch>
        </p:blipFill>
        <p:spPr bwMode="auto">
          <a:xfrm>
            <a:off x="838200" y="4648200"/>
            <a:ext cx="2419350" cy="20013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Worldview of Naturalism </a:t>
            </a:r>
            <a:endParaRPr lang="en-US" b="1" dirty="0"/>
          </a:p>
        </p:txBody>
      </p:sp>
      <p:sp>
        <p:nvSpPr>
          <p:cNvPr id="3" name="Content Placeholder 2"/>
          <p:cNvSpPr>
            <a:spLocks noGrp="1"/>
          </p:cNvSpPr>
          <p:nvPr>
            <p:ph idx="1"/>
          </p:nvPr>
        </p:nvSpPr>
        <p:spPr/>
        <p:txBody>
          <a:bodyPr/>
          <a:lstStyle/>
          <a:p>
            <a:r>
              <a:rPr lang="en-US" dirty="0" smtClean="0"/>
              <a:t>The belief that only the natural (as opposed to supernatural) laws and forces operate in the world.</a:t>
            </a:r>
          </a:p>
          <a:p>
            <a:r>
              <a:rPr lang="en-US" i="1" dirty="0" smtClean="0"/>
              <a:t>How does this worldview answer the question: What is the purpose of existence? What is mankind?   </a:t>
            </a:r>
          </a:p>
          <a:p>
            <a:pPr>
              <a:buNone/>
            </a:pPr>
            <a:endParaRPr lang="en-US" dirty="0" smtClean="0"/>
          </a:p>
          <a:p>
            <a:pPr>
              <a:buNone/>
            </a:pPr>
            <a:endParaRPr lang="en-US" dirty="0" smtClean="0"/>
          </a:p>
          <a:p>
            <a:pPr>
              <a:buNone/>
            </a:pPr>
            <a:endParaRPr lang="en-US" i="1" dirty="0"/>
          </a:p>
        </p:txBody>
      </p:sp>
      <p:pic>
        <p:nvPicPr>
          <p:cNvPr id="17413" name="Picture 5" descr="File:CMB Timeline300 no WMAP.jpg">
            <a:hlinkClick r:id="rId3"/>
          </p:cNvPr>
          <p:cNvPicPr>
            <a:picLocks noChangeAspect="1" noChangeArrowheads="1"/>
          </p:cNvPicPr>
          <p:nvPr/>
        </p:nvPicPr>
        <p:blipFill>
          <a:blip r:embed="rId4" cstate="print"/>
          <a:srcRect/>
          <a:stretch>
            <a:fillRect/>
          </a:stretch>
        </p:blipFill>
        <p:spPr bwMode="auto">
          <a:xfrm>
            <a:off x="5105400" y="4495800"/>
            <a:ext cx="3733800" cy="1981200"/>
          </a:xfrm>
          <a:prstGeom prst="rect">
            <a:avLst/>
          </a:prstGeom>
          <a:noFill/>
        </p:spPr>
      </p:pic>
      <p:pic>
        <p:nvPicPr>
          <p:cNvPr id="17415" name="Picture 7" descr="File:Ape skeletons.png">
            <a:hlinkClick r:id="rId5"/>
          </p:cNvPr>
          <p:cNvPicPr>
            <a:picLocks noChangeAspect="1" noChangeArrowheads="1"/>
          </p:cNvPicPr>
          <p:nvPr/>
        </p:nvPicPr>
        <p:blipFill>
          <a:blip r:embed="rId6" cstate="print"/>
          <a:srcRect/>
          <a:stretch>
            <a:fillRect/>
          </a:stretch>
        </p:blipFill>
        <p:spPr bwMode="auto">
          <a:xfrm>
            <a:off x="457200" y="4876800"/>
            <a:ext cx="4419600" cy="178145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b="1" dirty="0" smtClean="0"/>
              <a:t>Naturalism in the Movies </a:t>
            </a:r>
            <a:endParaRPr lang="en-US" b="1" dirty="0"/>
          </a:p>
        </p:txBody>
      </p:sp>
      <p:sp>
        <p:nvSpPr>
          <p:cNvPr id="3" name="Content Placeholder 2"/>
          <p:cNvSpPr>
            <a:spLocks noGrp="1"/>
          </p:cNvSpPr>
          <p:nvPr>
            <p:ph idx="1"/>
          </p:nvPr>
        </p:nvSpPr>
        <p:spPr/>
        <p:txBody>
          <a:bodyPr/>
          <a:lstStyle/>
          <a:p>
            <a:pPr>
              <a:buNone/>
            </a:pPr>
            <a:r>
              <a:rPr lang="en-US" dirty="0" smtClean="0"/>
              <a:t> </a:t>
            </a:r>
          </a:p>
          <a:p>
            <a:endParaRPr lang="en-US" dirty="0" smtClean="0"/>
          </a:p>
          <a:p>
            <a:pPr>
              <a:buNone/>
            </a:pPr>
            <a:endParaRPr lang="en-US" dirty="0" smtClean="0"/>
          </a:p>
          <a:p>
            <a:pPr>
              <a:buNone/>
            </a:pPr>
            <a:endParaRPr lang="en-US" dirty="0" smtClean="0"/>
          </a:p>
          <a:p>
            <a:pPr>
              <a:buNone/>
            </a:pPr>
            <a:endParaRPr lang="en-US" i="1" dirty="0"/>
          </a:p>
        </p:txBody>
      </p:sp>
      <p:pic>
        <p:nvPicPr>
          <p:cNvPr id="18442" name="Picture 10" descr="Planet of the Apes (2001) poster.jpg">
            <a:hlinkClick r:id="rId3"/>
          </p:cNvPr>
          <p:cNvPicPr>
            <a:picLocks noChangeAspect="1" noChangeArrowheads="1"/>
          </p:cNvPicPr>
          <p:nvPr/>
        </p:nvPicPr>
        <p:blipFill>
          <a:blip r:embed="rId4" cstate="print"/>
          <a:srcRect/>
          <a:stretch>
            <a:fillRect/>
          </a:stretch>
        </p:blipFill>
        <p:spPr bwMode="auto">
          <a:xfrm>
            <a:off x="381000" y="1524000"/>
            <a:ext cx="4038600" cy="3048000"/>
          </a:xfrm>
          <a:prstGeom prst="rect">
            <a:avLst/>
          </a:prstGeom>
          <a:noFill/>
        </p:spPr>
      </p:pic>
      <p:sp>
        <p:nvSpPr>
          <p:cNvPr id="11" name="TextBox 10"/>
          <p:cNvSpPr txBox="1"/>
          <p:nvPr/>
        </p:nvSpPr>
        <p:spPr>
          <a:xfrm>
            <a:off x="762000" y="5181600"/>
            <a:ext cx="7315200" cy="954107"/>
          </a:xfrm>
          <a:prstGeom prst="rect">
            <a:avLst/>
          </a:prstGeom>
          <a:noFill/>
        </p:spPr>
        <p:txBody>
          <a:bodyPr wrap="square" rtlCol="0">
            <a:spAutoFit/>
          </a:bodyPr>
          <a:lstStyle/>
          <a:p>
            <a:r>
              <a:rPr lang="en-US" sz="2800" b="1" i="1" dirty="0" smtClean="0"/>
              <a:t>Can you think of any other movies that have a naturalistic perspective on worldview? </a:t>
            </a:r>
            <a:endParaRPr lang="en-US" sz="2800" b="1" i="1" dirty="0"/>
          </a:p>
        </p:txBody>
      </p:sp>
      <p:pic>
        <p:nvPicPr>
          <p:cNvPr id="2050" name="Picture 2" descr="File:The Golden Compass.jpg">
            <a:hlinkClick r:id="rId5"/>
          </p:cNvPr>
          <p:cNvPicPr>
            <a:picLocks noChangeAspect="1" noChangeArrowheads="1"/>
          </p:cNvPicPr>
          <p:nvPr/>
        </p:nvPicPr>
        <p:blipFill>
          <a:blip r:embed="rId6" cstate="print"/>
          <a:srcRect/>
          <a:stretch>
            <a:fillRect/>
          </a:stretch>
        </p:blipFill>
        <p:spPr bwMode="auto">
          <a:xfrm>
            <a:off x="4953000" y="1447800"/>
            <a:ext cx="3505200" cy="327660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le:Panthéisme.JPG">
            <a:hlinkClick r:id="rId3"/>
          </p:cNvPr>
          <p:cNvPicPr>
            <a:picLocks noChangeAspect="1" noChangeArrowheads="1"/>
          </p:cNvPicPr>
          <p:nvPr/>
        </p:nvPicPr>
        <p:blipFill>
          <a:blip r:embed="rId4" cstate="print"/>
          <a:srcRect/>
          <a:stretch>
            <a:fillRect/>
          </a:stretch>
        </p:blipFill>
        <p:spPr bwMode="auto">
          <a:xfrm>
            <a:off x="6400800" y="4648200"/>
            <a:ext cx="2514600" cy="1981200"/>
          </a:xfrm>
          <a:prstGeom prst="rect">
            <a:avLst/>
          </a:prstGeom>
          <a:noFill/>
        </p:spPr>
      </p:pic>
      <p:sp>
        <p:nvSpPr>
          <p:cNvPr id="2" name="Title 1"/>
          <p:cNvSpPr>
            <a:spLocks noGrp="1"/>
          </p:cNvSpPr>
          <p:nvPr>
            <p:ph type="title"/>
          </p:nvPr>
        </p:nvSpPr>
        <p:spPr/>
        <p:txBody>
          <a:bodyPr/>
          <a:lstStyle/>
          <a:p>
            <a:r>
              <a:rPr lang="en-US" b="1" dirty="0" smtClean="0"/>
              <a:t>Worldview of Pantheism </a:t>
            </a:r>
            <a:endParaRPr lang="en-US" b="1" dirty="0"/>
          </a:p>
        </p:txBody>
      </p:sp>
      <p:sp>
        <p:nvSpPr>
          <p:cNvPr id="3" name="Content Placeholder 2"/>
          <p:cNvSpPr>
            <a:spLocks noGrp="1"/>
          </p:cNvSpPr>
          <p:nvPr>
            <p:ph idx="1"/>
          </p:nvPr>
        </p:nvSpPr>
        <p:spPr>
          <a:xfrm>
            <a:off x="228600" y="1447800"/>
            <a:ext cx="6019800" cy="5029200"/>
          </a:xfrm>
        </p:spPr>
        <p:txBody>
          <a:bodyPr>
            <a:noAutofit/>
          </a:bodyPr>
          <a:lstStyle/>
          <a:p>
            <a:r>
              <a:rPr lang="en-US" dirty="0" smtClean="0"/>
              <a:t>Pantheism is the belief that the universe is identical with divinity. </a:t>
            </a:r>
            <a:r>
              <a:rPr lang="en-US" i="1" dirty="0" smtClean="0"/>
              <a:t>“All is god, and god is all.” </a:t>
            </a:r>
            <a:r>
              <a:rPr lang="en-US" dirty="0" smtClean="0"/>
              <a:t>The universe (with all its divine extensions, planets, suns, galaxies, thrones, and creatures) is what people and religions call “God.” </a:t>
            </a:r>
          </a:p>
          <a:p>
            <a:r>
              <a:rPr lang="en-US" i="1" dirty="0" smtClean="0"/>
              <a:t>What 2 major religions have a pantheistic worldview?  </a:t>
            </a:r>
          </a:p>
        </p:txBody>
      </p:sp>
      <p:pic>
        <p:nvPicPr>
          <p:cNvPr id="1030" name="Picture 6" descr="File:Einstein 1921 portrait2.jpg">
            <a:hlinkClick r:id="rId5"/>
          </p:cNvPr>
          <p:cNvPicPr>
            <a:picLocks noChangeAspect="1" noChangeArrowheads="1"/>
          </p:cNvPicPr>
          <p:nvPr/>
        </p:nvPicPr>
        <p:blipFill>
          <a:blip r:embed="rId6" cstate="print"/>
          <a:srcRect/>
          <a:stretch>
            <a:fillRect/>
          </a:stretch>
        </p:blipFill>
        <p:spPr bwMode="auto">
          <a:xfrm>
            <a:off x="6400800" y="1219200"/>
            <a:ext cx="2209800" cy="326707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Major Religions of Pantheism	</a:t>
            </a:r>
            <a:endParaRPr lang="en-US" dirty="0"/>
          </a:p>
        </p:txBody>
      </p:sp>
      <p:sp>
        <p:nvSpPr>
          <p:cNvPr id="3" name="Content Placeholder 2"/>
          <p:cNvSpPr>
            <a:spLocks noGrp="1"/>
          </p:cNvSpPr>
          <p:nvPr>
            <p:ph idx="1"/>
          </p:nvPr>
        </p:nvSpPr>
        <p:spPr/>
        <p:txBody>
          <a:bodyPr/>
          <a:lstStyle/>
          <a:p>
            <a:r>
              <a:rPr lang="en-US" b="1" dirty="0" smtClean="0"/>
              <a:t>Hinduism </a:t>
            </a:r>
            <a:r>
              <a:rPr lang="en-US" dirty="0" smtClean="0"/>
              <a:t>teaches that the Atman (true self; human soul) is distinct from Brahman (the unknown reality of everything). </a:t>
            </a:r>
          </a:p>
          <a:p>
            <a:endParaRPr lang="en-US" dirty="0" smtClean="0"/>
          </a:p>
          <a:p>
            <a:endParaRPr lang="en-US" dirty="0"/>
          </a:p>
        </p:txBody>
      </p:sp>
      <p:pic>
        <p:nvPicPr>
          <p:cNvPr id="20484" name="Picture 4" descr="File:Ravivarmapress Rama family.jpg">
            <a:hlinkClick r:id="rId3"/>
          </p:cNvPr>
          <p:cNvPicPr>
            <a:picLocks noChangeAspect="1" noChangeArrowheads="1"/>
          </p:cNvPicPr>
          <p:nvPr/>
        </p:nvPicPr>
        <p:blipFill>
          <a:blip r:embed="rId4" cstate="print"/>
          <a:srcRect/>
          <a:stretch>
            <a:fillRect/>
          </a:stretch>
        </p:blipFill>
        <p:spPr bwMode="auto">
          <a:xfrm>
            <a:off x="609600" y="3352800"/>
            <a:ext cx="4010025" cy="2809876"/>
          </a:xfrm>
          <a:prstGeom prst="rect">
            <a:avLst/>
          </a:prstGeom>
          <a:noFill/>
        </p:spPr>
      </p:pic>
      <p:pic>
        <p:nvPicPr>
          <p:cNvPr id="20486" name="Picture 6" descr="File:Shiva Bangalore .jpg">
            <a:hlinkClick r:id="rId5"/>
          </p:cNvPr>
          <p:cNvPicPr>
            <a:picLocks noChangeAspect="1" noChangeArrowheads="1"/>
          </p:cNvPicPr>
          <p:nvPr/>
        </p:nvPicPr>
        <p:blipFill>
          <a:blip r:embed="rId6" cstate="print"/>
          <a:srcRect/>
          <a:stretch>
            <a:fillRect/>
          </a:stretch>
        </p:blipFill>
        <p:spPr bwMode="auto">
          <a:xfrm>
            <a:off x="4648200" y="3200400"/>
            <a:ext cx="4105275" cy="3200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Major Religions of Pantheism	</a:t>
            </a:r>
            <a:endParaRPr lang="en-US" dirty="0"/>
          </a:p>
        </p:txBody>
      </p:sp>
      <p:sp>
        <p:nvSpPr>
          <p:cNvPr id="3" name="Content Placeholder 2"/>
          <p:cNvSpPr>
            <a:spLocks noGrp="1"/>
          </p:cNvSpPr>
          <p:nvPr>
            <p:ph idx="1"/>
          </p:nvPr>
        </p:nvSpPr>
        <p:spPr/>
        <p:txBody>
          <a:bodyPr/>
          <a:lstStyle/>
          <a:p>
            <a:r>
              <a:rPr lang="en-US" b="1" dirty="0" smtClean="0"/>
              <a:t>Taoism</a:t>
            </a:r>
            <a:r>
              <a:rPr lang="en-US" dirty="0" smtClean="0"/>
              <a:t> believes that the ant, the grass, the clay tile, and even excrement is one. There is nowhere where the Tao is not. </a:t>
            </a:r>
          </a:p>
          <a:p>
            <a:r>
              <a:rPr lang="en-US" i="1" dirty="0" smtClean="0"/>
              <a:t>How would this worldview explain the problem of evil? </a:t>
            </a:r>
          </a:p>
        </p:txBody>
      </p:sp>
      <p:pic>
        <p:nvPicPr>
          <p:cNvPr id="21506" name="Picture 2" descr="File:Yin and Yang.svg">
            <a:hlinkClick r:id="rId3"/>
          </p:cNvPr>
          <p:cNvPicPr>
            <a:picLocks noChangeAspect="1" noChangeArrowheads="1"/>
          </p:cNvPicPr>
          <p:nvPr/>
        </p:nvPicPr>
        <p:blipFill>
          <a:blip r:embed="rId4" cstate="print"/>
          <a:srcRect/>
          <a:stretch>
            <a:fillRect/>
          </a:stretch>
        </p:blipFill>
        <p:spPr bwMode="auto">
          <a:xfrm>
            <a:off x="5562600" y="3810000"/>
            <a:ext cx="3124200" cy="2305050"/>
          </a:xfrm>
          <a:prstGeom prst="rect">
            <a:avLst/>
          </a:prstGeom>
          <a:noFill/>
        </p:spPr>
      </p:pic>
      <p:pic>
        <p:nvPicPr>
          <p:cNvPr id="21508" name="Picture 4" descr="File:Dai Temple (1489).JPG">
            <a:hlinkClick r:id="rId5"/>
          </p:cNvPr>
          <p:cNvPicPr>
            <a:picLocks noChangeAspect="1" noChangeArrowheads="1"/>
          </p:cNvPicPr>
          <p:nvPr/>
        </p:nvPicPr>
        <p:blipFill>
          <a:blip r:embed="rId6" cstate="print"/>
          <a:srcRect/>
          <a:stretch>
            <a:fillRect/>
          </a:stretch>
        </p:blipFill>
        <p:spPr bwMode="auto">
          <a:xfrm>
            <a:off x="990600" y="4343400"/>
            <a:ext cx="4286250" cy="2286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lstStyle/>
          <a:p>
            <a:r>
              <a:rPr lang="en-US" b="1" dirty="0" smtClean="0"/>
              <a:t>Postmodernism	</a:t>
            </a:r>
            <a:endParaRPr lang="en-US" b="1" dirty="0"/>
          </a:p>
        </p:txBody>
      </p:sp>
      <p:sp>
        <p:nvSpPr>
          <p:cNvPr id="3" name="Content Placeholder 2"/>
          <p:cNvSpPr>
            <a:spLocks noGrp="1"/>
          </p:cNvSpPr>
          <p:nvPr>
            <p:ph idx="1"/>
          </p:nvPr>
        </p:nvSpPr>
        <p:spPr>
          <a:xfrm>
            <a:off x="2286000" y="1600201"/>
            <a:ext cx="6705600" cy="4419600"/>
          </a:xfrm>
        </p:spPr>
        <p:txBody>
          <a:bodyPr>
            <a:normAutofit lnSpcReduction="10000"/>
          </a:bodyPr>
          <a:lstStyle/>
          <a:p>
            <a:r>
              <a:rPr lang="en-US" dirty="0" smtClean="0"/>
              <a:t>The belief that truth is fragmented. Truth is not the same for everyone. One religion tells one about God saving man; another tells one about man saving himself. </a:t>
            </a:r>
          </a:p>
          <a:p>
            <a:endParaRPr lang="en-US" dirty="0" smtClean="0"/>
          </a:p>
          <a:p>
            <a:r>
              <a:rPr lang="en-US" dirty="0" smtClean="0"/>
              <a:t>The cliché “What is true for you may not necessarily be true for me. Don’t impose your belief on me!” </a:t>
            </a:r>
          </a:p>
        </p:txBody>
      </p:sp>
      <p:pic>
        <p:nvPicPr>
          <p:cNvPr id="4" name="Picture 6" descr="File:Robert Rauschenberg's untitled 'combine', 1963.jpg">
            <a:hlinkClick r:id="rId3"/>
          </p:cNvPr>
          <p:cNvPicPr>
            <a:picLocks noChangeAspect="1" noChangeArrowheads="1"/>
          </p:cNvPicPr>
          <p:nvPr/>
        </p:nvPicPr>
        <p:blipFill>
          <a:blip r:embed="rId4" cstate="print"/>
          <a:srcRect/>
          <a:stretch>
            <a:fillRect/>
          </a:stretch>
        </p:blipFill>
        <p:spPr bwMode="auto">
          <a:xfrm>
            <a:off x="304800" y="304800"/>
            <a:ext cx="2266950" cy="6172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Postmodernism</a:t>
            </a:r>
            <a:r>
              <a:rPr lang="en-US" dirty="0" smtClean="0"/>
              <a:t>	</a:t>
            </a:r>
            <a:endParaRPr lang="en-US" dirty="0"/>
          </a:p>
        </p:txBody>
      </p:sp>
      <p:sp>
        <p:nvSpPr>
          <p:cNvPr id="3" name="Content Placeholder 2"/>
          <p:cNvSpPr>
            <a:spLocks noGrp="1"/>
          </p:cNvSpPr>
          <p:nvPr>
            <p:ph idx="1"/>
          </p:nvPr>
        </p:nvSpPr>
        <p:spPr/>
        <p:txBody>
          <a:bodyPr>
            <a:normAutofit fontScale="85000" lnSpcReduction="20000"/>
          </a:bodyPr>
          <a:lstStyle/>
          <a:p>
            <a:r>
              <a:rPr lang="en-US" sz="3300" dirty="0" smtClean="0"/>
              <a:t>Skeptical interpretations of culture, literature, art, philosophy, history, etc.</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sz="3300" dirty="0" smtClean="0"/>
              <a:t>There is no absolute moral truths. People create their own meaning and significance. </a:t>
            </a:r>
            <a:r>
              <a:rPr lang="en-US" sz="3300" i="1" dirty="0" smtClean="0"/>
              <a:t>How have you witnessed postmodernity in your life? </a:t>
            </a:r>
            <a:r>
              <a:rPr lang="en-US" sz="3300" dirty="0" smtClean="0"/>
              <a:t> </a:t>
            </a:r>
          </a:p>
          <a:p>
            <a:pPr>
              <a:buNone/>
            </a:pPr>
            <a:endParaRPr lang="en-US" dirty="0"/>
          </a:p>
        </p:txBody>
      </p:sp>
      <p:pic>
        <p:nvPicPr>
          <p:cNvPr id="30722" name="Picture 2" descr="File:Blade Runner poster.jpg">
            <a:hlinkClick r:id="rId2"/>
          </p:cNvPr>
          <p:cNvPicPr>
            <a:picLocks noChangeAspect="1" noChangeArrowheads="1"/>
          </p:cNvPicPr>
          <p:nvPr/>
        </p:nvPicPr>
        <p:blipFill>
          <a:blip r:embed="rId3" cstate="print"/>
          <a:srcRect/>
          <a:stretch>
            <a:fillRect/>
          </a:stretch>
        </p:blipFill>
        <p:spPr bwMode="auto">
          <a:xfrm>
            <a:off x="762000" y="2438400"/>
            <a:ext cx="4419600" cy="1981200"/>
          </a:xfrm>
          <a:prstGeom prst="rect">
            <a:avLst/>
          </a:prstGeom>
          <a:noFill/>
        </p:spPr>
      </p:pic>
      <p:pic>
        <p:nvPicPr>
          <p:cNvPr id="30724" name="Picture 4" descr="File:MOMA chairs 2.jpg">
            <a:hlinkClick r:id="rId4"/>
          </p:cNvPr>
          <p:cNvPicPr>
            <a:picLocks noChangeAspect="1" noChangeArrowheads="1"/>
          </p:cNvPicPr>
          <p:nvPr/>
        </p:nvPicPr>
        <p:blipFill>
          <a:blip r:embed="rId5" cstate="print"/>
          <a:srcRect/>
          <a:stretch>
            <a:fillRect/>
          </a:stretch>
        </p:blipFill>
        <p:spPr bwMode="auto">
          <a:xfrm>
            <a:off x="5638800" y="2286000"/>
            <a:ext cx="2971800" cy="2286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TotalTime>
  <Words>1385</Words>
  <Application>Microsoft Office PowerPoint</Application>
  <PresentationFormat>On-screen Show (4:3)</PresentationFormat>
  <Paragraphs>76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What is a Worldview?  </vt:lpstr>
      <vt:lpstr>Worldview Defined</vt:lpstr>
      <vt:lpstr>A Worldview asks the Question</vt:lpstr>
      <vt:lpstr>Worldview of Theism and Polytheism </vt:lpstr>
      <vt:lpstr>Worldview of Deism</vt:lpstr>
      <vt:lpstr>Worldview of Naturalism </vt:lpstr>
      <vt:lpstr>Naturalism in the Movies </vt:lpstr>
      <vt:lpstr>Worldview of Pantheism </vt:lpstr>
      <vt:lpstr>2 Major Religions of Pantheism </vt:lpstr>
      <vt:lpstr>2 Major Religions of Pantheism </vt:lpstr>
      <vt:lpstr>Postmodernism </vt:lpstr>
      <vt:lpstr>Postmodernism </vt:lpstr>
    </vt:vector>
  </TitlesOfParts>
  <Company>Bible Baptist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Worldview?</dc:title>
  <dc:creator>CDamitz</dc:creator>
  <cp:lastModifiedBy>CDamitz</cp:lastModifiedBy>
  <cp:revision>36</cp:revision>
  <dcterms:created xsi:type="dcterms:W3CDTF">2013-12-30T16:41:59Z</dcterms:created>
  <dcterms:modified xsi:type="dcterms:W3CDTF">2014-01-02T19:56:35Z</dcterms:modified>
</cp:coreProperties>
</file>